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4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5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6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7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8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9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0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1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3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4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5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6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7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8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9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0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1.png"/><Relationship Id="rId4" Type="http://schemas.openxmlformats.org/officeDocument/2006/relationships/image" Target="../media/image22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3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4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FFF7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8288"/>
            <a:ext cx="11094415" cy="237744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1">
                <a:solidFill>
                  <a:srgbClr val="F97316"/>
                </a:solidFill>
                <a:latin typeface="Noto Sans JP"/>
              </a:rPr>
              <a:t>サンプルデータ（架空）— 東京都サンプル市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付録 ／ 集計・可視化: 株式会社DataBake ／ データ取得日 2026-09-21 ／ 集計日 2026-10-01 ／ v0.1.0（集計 2026-10-01）</a:t>
            </a:r>
          </a:p>
        </p:txBody>
      </p:sp>
      <p:pic>
        <p:nvPicPr>
          <p:cNvPr id="6" name="Picture 5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256032"/>
            <a:ext cx="12191695" cy="6144768"/>
          </a:xfrm>
          <a:prstGeom prst="rect">
            <a:avLst/>
          </a:prstGeom>
          <a:solidFill>
            <a:srgbClr val="1F29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2377440"/>
            <a:ext cx="11094415" cy="10972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600" b="1">
                <a:solidFill>
                  <a:srgbClr val="FFFFFF"/>
                </a:solidFill>
                <a:latin typeface="Noto Sans JP"/>
              </a:rPr>
              <a:t>東京都サンプル市 観光基礎マーケティング調査（サンプル）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3383280"/>
            <a:ext cx="11094415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800" b="0">
                <a:solidFill>
                  <a:srgbClr val="E7E5E4"/>
                </a:solidFill>
                <a:latin typeface="Noto Sans JP"/>
              </a:rPr>
              <a:t>付録：全設問の集計表（全体＋エリア別・年代別・来訪経験別）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FFF7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8288"/>
            <a:ext cx="11094415" cy="237744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1">
                <a:solidFill>
                  <a:srgbClr val="F97316"/>
                </a:solidFill>
                <a:latin typeface="Noto Sans JP"/>
              </a:rPr>
              <a:t>サンプルデータ（架空）— 東京都サンプル市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認知・興味 ／ 集計・可視化: 株式会社DataBake ／ データ取得日 2026-09-21 ／ 集計日 2026-10-01 ／ v0.1.0（集計 2026-10-01）</a:t>
            </a:r>
          </a:p>
        </p:txBody>
      </p:sp>
      <p:pic>
        <p:nvPicPr>
          <p:cNvPr id="6" name="Picture 5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256032"/>
            <a:ext cx="12191695" cy="6144768"/>
          </a:xfrm>
          <a:prstGeom prst="rect">
            <a:avLst/>
          </a:prstGeom>
          <a:solidFill>
            <a:srgbClr val="1F29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2743200"/>
            <a:ext cx="11094415" cy="10972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3600" b="1">
                <a:solidFill>
                  <a:srgbClr val="FFFFFF"/>
                </a:solidFill>
                <a:latin typeface="Noto Sans JP"/>
              </a:rPr>
              <a:t>認知・興味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3749039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E7E5E4"/>
                </a:solidFill>
                <a:latin typeface="Noto Sans JP"/>
              </a:rPr>
              <a:t>各設問は「全体 → エリア別 → 年代別 → 来訪経験別」の固定順。図の中の n が分母。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FFF7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8288"/>
            <a:ext cx="11094415" cy="237744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1">
                <a:solidFill>
                  <a:srgbClr val="F97316"/>
                </a:solidFill>
                <a:latin typeface="Noto Sans JP"/>
              </a:rPr>
              <a:t>サンプルデータ（架空）— 東京都サンプル市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認知・興味 ／ 集計・可視化: 株式会社DataBake ／ データ取得日 2026-09-21 ／ 集計日 2026-10-01 ／ v0.1.0（集計 2026-10-01）</a:t>
            </a:r>
          </a:p>
        </p:txBody>
      </p:sp>
      <p:pic>
        <p:nvPicPr>
          <p:cNvPr id="6" name="Picture 5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48640" y="347472"/>
            <a:ext cx="999713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200" b="1">
                <a:solidFill>
                  <a:srgbClr val="1F2937"/>
                </a:solidFill>
                <a:latin typeface="Noto Sans JP"/>
              </a:rPr>
              <a:t>認知度（知っているもの）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45775" y="411480"/>
            <a:ext cx="109728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0">
                <a:solidFill>
                  <a:srgbClr val="9CA3AF"/>
                </a:solidFill>
                <a:latin typeface="Inter"/>
              </a:rPr>
              <a:t>Q1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005840"/>
            <a:ext cx="11094415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0">
                <a:solidFill>
                  <a:srgbClr val="1F2937"/>
                </a:solidFill>
                <a:latin typeface="Noto Sans JP"/>
              </a:rPr>
              <a:t>認知度が最も高いのは「サンプル城跡公園」 54.8%、最も低いのは「湖のカヤック」14.1%。区分別では来訪経験別の来訪経験ありで「サンプル城跡公園」が 75.9%と、全体より約21ポイント高い。</a:t>
            </a:r>
          </a:p>
        </p:txBody>
      </p:sp>
      <p:pic>
        <p:nvPicPr>
          <p:cNvPr id="11" name="Picture 10" descr="table__card-Q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1794" y="1783080"/>
            <a:ext cx="8388107" cy="425196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48640" y="6053328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出典: Q1。表の色は全体との差（橙＝高い、青＝低い。±5／±10 ポイント。n≥30 の区分のみ）。数値・n は表内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FFF7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8288"/>
            <a:ext cx="11094415" cy="237744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1">
                <a:solidFill>
                  <a:srgbClr val="F97316"/>
                </a:solidFill>
                <a:latin typeface="Noto Sans JP"/>
              </a:rPr>
              <a:t>サンプルデータ（架空）— 東京都サンプル市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認知・興味 ／ 集計・可視化: 株式会社DataBake ／ データ取得日 2026-09-21 ／ 集計日 2026-10-01 ／ v0.1.0（集計 2026-10-01）</a:t>
            </a:r>
          </a:p>
        </p:txBody>
      </p:sp>
      <p:pic>
        <p:nvPicPr>
          <p:cNvPr id="6" name="Picture 5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48640" y="347472"/>
            <a:ext cx="999713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200" b="1">
                <a:solidFill>
                  <a:srgbClr val="1F2937"/>
                </a:solidFill>
                <a:latin typeface="Noto Sans JP"/>
              </a:rPr>
              <a:t>興味度（行ってみたいもの）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45775" y="411480"/>
            <a:ext cx="109728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0">
                <a:solidFill>
                  <a:srgbClr val="9CA3AF"/>
                </a:solidFill>
                <a:latin typeface="Inter"/>
              </a:rPr>
              <a:t>Q2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005840"/>
            <a:ext cx="11094415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1F2937"/>
                </a:solidFill>
                <a:latin typeface="Noto Sans JP"/>
              </a:rPr>
              <a:t>興味度が最も高いのは「温泉街」 62.9%、最も低いのは「市立歴史博物館」22.3%。区分別では年代別の20代で「湖のカヤック」が 55.8%と、全体より約21ポイント高い。</a:t>
            </a:r>
          </a:p>
        </p:txBody>
      </p:sp>
      <p:pic>
        <p:nvPicPr>
          <p:cNvPr id="11" name="Picture 10" descr="table__card-Q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1794" y="1783080"/>
            <a:ext cx="8388107" cy="425196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48640" y="6053328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出典: Q2。表の色は全体との差（橙＝高い、青＝低い。±5／±10 ポイント。n≥30 の区分のみ）。数値・n は表内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FFF7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8288"/>
            <a:ext cx="11094415" cy="237744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1">
                <a:solidFill>
                  <a:srgbClr val="F97316"/>
                </a:solidFill>
                <a:latin typeface="Noto Sans JP"/>
              </a:rPr>
              <a:t>サンプルデータ（架空）— 東京都サンプル市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認知・興味 ／ 集計・可視化: 株式会社DataBake ／ データ取得日 2026-09-21 ／ 集計日 2026-10-01 ／ v0.1.0（集計 2026-10-01）</a:t>
            </a:r>
          </a:p>
        </p:txBody>
      </p:sp>
      <p:pic>
        <p:nvPicPr>
          <p:cNvPr id="6" name="Picture 5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48640" y="347472"/>
            <a:ext cx="999713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200" b="1">
                <a:solidFill>
                  <a:srgbClr val="1F2937"/>
                </a:solidFill>
                <a:latin typeface="Noto Sans JP"/>
              </a:rPr>
              <a:t>市のイメージ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45775" y="411480"/>
            <a:ext cx="109728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0">
                <a:solidFill>
                  <a:srgbClr val="9CA3AF"/>
                </a:solidFill>
                <a:latin typeface="Inter"/>
              </a:rPr>
              <a:t>Q3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005840"/>
            <a:ext cx="11094415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0">
                <a:solidFill>
                  <a:srgbClr val="1F2937"/>
                </a:solidFill>
                <a:latin typeface="Noto Sans JP"/>
              </a:rPr>
              <a:t>「温泉がある」が最も多く 39.4%（1,961人中772人）。次いで「自然が豊か」35.1%。区分別では来訪経験別の来訪経験ありで「温泉がある」が 56.8%と、全体より約17ポイント高い。</a:t>
            </a:r>
          </a:p>
        </p:txBody>
      </p:sp>
      <p:pic>
        <p:nvPicPr>
          <p:cNvPr id="11" name="Picture 10" descr="table__card-Q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5331" y="1783080"/>
            <a:ext cx="8781033" cy="425196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48640" y="6053328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出典: Q3。表の色は全体との差（橙＝高い、青＝低い。±5／±10 ポイント。n≥30 の区分のみ）。数値・n は表内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FFF7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8288"/>
            <a:ext cx="11094415" cy="237744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1">
                <a:solidFill>
                  <a:srgbClr val="F97316"/>
                </a:solidFill>
                <a:latin typeface="Noto Sans JP"/>
              </a:rPr>
              <a:t>サンプルデータ（架空）— 東京都サンプル市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来訪実態 ／ 集計・可視化: 株式会社DataBake ／ データ取得日 2026-09-21 ／ 集計日 2026-10-01 ／ v0.1.0（集計 2026-10-01）</a:t>
            </a:r>
          </a:p>
        </p:txBody>
      </p:sp>
      <p:pic>
        <p:nvPicPr>
          <p:cNvPr id="6" name="Picture 5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256032"/>
            <a:ext cx="12191695" cy="6144768"/>
          </a:xfrm>
          <a:prstGeom prst="rect">
            <a:avLst/>
          </a:prstGeom>
          <a:solidFill>
            <a:srgbClr val="1F29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2743200"/>
            <a:ext cx="11094415" cy="10972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3600" b="1">
                <a:solidFill>
                  <a:srgbClr val="FFFFFF"/>
                </a:solidFill>
                <a:latin typeface="Noto Sans JP"/>
              </a:rPr>
              <a:t>来訪実態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3749039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E7E5E4"/>
                </a:solidFill>
                <a:latin typeface="Noto Sans JP"/>
              </a:rPr>
              <a:t>各設問は「全体 → エリア別 → 年代別 → 来訪経験別」の固定順。図の中の n が分母。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FFF7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8288"/>
            <a:ext cx="11094415" cy="237744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1">
                <a:solidFill>
                  <a:srgbClr val="F97316"/>
                </a:solidFill>
                <a:latin typeface="Noto Sans JP"/>
              </a:rPr>
              <a:t>サンプルデータ（架空）— 東京都サンプル市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来訪実態 ／ 集計・可視化: 株式会社DataBake ／ データ取得日 2026-09-21 ／ 集計日 2026-10-01 ／ v0.1.0（集計 2026-10-01）</a:t>
            </a:r>
          </a:p>
        </p:txBody>
      </p:sp>
      <p:pic>
        <p:nvPicPr>
          <p:cNvPr id="6" name="Picture 5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48640" y="347472"/>
            <a:ext cx="999713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200" b="1">
                <a:solidFill>
                  <a:srgbClr val="1F2937"/>
                </a:solidFill>
                <a:latin typeface="Noto Sans JP"/>
              </a:rPr>
              <a:t>来訪回数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45775" y="411480"/>
            <a:ext cx="109728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0">
                <a:solidFill>
                  <a:srgbClr val="9CA3AF"/>
                </a:solidFill>
                <a:latin typeface="Inter"/>
              </a:rPr>
              <a:t>Q4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005840"/>
            <a:ext cx="11094415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1F2937"/>
                </a:solidFill>
                <a:latin typeface="Noto Sans JP"/>
              </a:rPr>
              <a:t>来訪回数は「1回」が最も多く、4割強が初めての来訪。2〜3回のリピーターが3割強で続く。</a:t>
            </a:r>
          </a:p>
        </p:txBody>
      </p:sp>
      <p:pic>
        <p:nvPicPr>
          <p:cNvPr id="11" name="Picture 10" descr="table__card-Q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090" y="1783080"/>
            <a:ext cx="11083515" cy="425196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48640" y="6053328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出典: Q4。表の色は全体との差（橙＝高い、青＝低い。±5／±10 ポイント。n≥30 の区分のみ）。数値・n は表内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FFF7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8288"/>
            <a:ext cx="11094415" cy="237744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1">
                <a:solidFill>
                  <a:srgbClr val="F97316"/>
                </a:solidFill>
                <a:latin typeface="Noto Sans JP"/>
              </a:rPr>
              <a:t>サンプルデータ（架空）— 東京都サンプル市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来訪実態 ／ 集計・可視化: 株式会社DataBake ／ データ取得日 2026-09-21 ／ 集計日 2026-10-01 ／ v0.1.0（集計 2026-10-01）</a:t>
            </a:r>
          </a:p>
        </p:txBody>
      </p:sp>
      <p:pic>
        <p:nvPicPr>
          <p:cNvPr id="6" name="Picture 5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48640" y="347472"/>
            <a:ext cx="999713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200" b="1">
                <a:solidFill>
                  <a:srgbClr val="1F2937"/>
                </a:solidFill>
                <a:latin typeface="Noto Sans JP"/>
              </a:rPr>
              <a:t>直近の来訪時期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45775" y="411480"/>
            <a:ext cx="109728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0">
                <a:solidFill>
                  <a:srgbClr val="9CA3AF"/>
                </a:solidFill>
                <a:latin typeface="Inter"/>
              </a:rPr>
              <a:t>Q5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005840"/>
            <a:ext cx="11094415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1F2937"/>
                </a:solidFill>
                <a:latin typeface="Noto Sans JP"/>
              </a:rPr>
              <a:t>「1〜3年前」が最も多く 39.8%（965人中384人）。次いで「1年以内」35.6%。</a:t>
            </a:r>
          </a:p>
        </p:txBody>
      </p:sp>
      <p:pic>
        <p:nvPicPr>
          <p:cNvPr id="11" name="Picture 10" descr="table__card-Q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299" y="1783080"/>
            <a:ext cx="11055096" cy="425196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48640" y="6053328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出典: Q5。表の色は全体との差（橙＝高い、青＝低い。±5／±10 ポイント。n≥30 の区分のみ）。数値・n は表内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FFF7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8288"/>
            <a:ext cx="11094415" cy="237744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1">
                <a:solidFill>
                  <a:srgbClr val="F97316"/>
                </a:solidFill>
                <a:latin typeface="Noto Sans JP"/>
              </a:rPr>
              <a:t>サンプルデータ（架空）— 東京都サンプル市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来訪実態 ／ 集計・可視化: 株式会社DataBake ／ データ取得日 2026-09-21 ／ 集計日 2026-10-01 ／ v0.1.0（集計 2026-10-01）</a:t>
            </a:r>
          </a:p>
        </p:txBody>
      </p:sp>
      <p:pic>
        <p:nvPicPr>
          <p:cNvPr id="6" name="Picture 5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48640" y="347472"/>
            <a:ext cx="999713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200" b="1">
                <a:solidFill>
                  <a:srgbClr val="1F2937"/>
                </a:solidFill>
                <a:latin typeface="Noto Sans JP"/>
              </a:rPr>
              <a:t>来訪目的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45775" y="411480"/>
            <a:ext cx="109728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0">
                <a:solidFill>
                  <a:srgbClr val="9CA3AF"/>
                </a:solidFill>
                <a:latin typeface="Inter"/>
              </a:rPr>
              <a:t>Q6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005840"/>
            <a:ext cx="11094415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1F2937"/>
                </a:solidFill>
                <a:latin typeface="Noto Sans JP"/>
              </a:rPr>
              <a:t>「観光スポット巡り」が最も多く 59.4%（982人中583人）。次いで「自然・景色」43.5%。</a:t>
            </a:r>
          </a:p>
        </p:txBody>
      </p:sp>
      <p:pic>
        <p:nvPicPr>
          <p:cNvPr id="11" name="Picture 10" descr="table__card-Q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134" y="1783080"/>
            <a:ext cx="10619427" cy="425196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48640" y="6053328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出典: Q6。表の色は全体との差（橙＝高い、青＝低い。±5／±10 ポイント。n≥30 の区分のみ）。数値・n は表内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FFF7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8288"/>
            <a:ext cx="11094415" cy="237744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1">
                <a:solidFill>
                  <a:srgbClr val="F97316"/>
                </a:solidFill>
                <a:latin typeface="Noto Sans JP"/>
              </a:rPr>
              <a:t>サンプルデータ（架空）— 東京都サンプル市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来訪実態 ／ 集計・可視化: 株式会社DataBake ／ データ取得日 2026-09-21 ／ 集計日 2026-10-01 ／ v0.1.0（集計 2026-10-01）</a:t>
            </a:r>
          </a:p>
        </p:txBody>
      </p:sp>
      <p:pic>
        <p:nvPicPr>
          <p:cNvPr id="6" name="Picture 5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48640" y="347472"/>
            <a:ext cx="999713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200" b="1">
                <a:solidFill>
                  <a:srgbClr val="1F2937"/>
                </a:solidFill>
                <a:latin typeface="Noto Sans JP"/>
              </a:rPr>
              <a:t>同行者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45775" y="411480"/>
            <a:ext cx="109728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0">
                <a:solidFill>
                  <a:srgbClr val="9CA3AF"/>
                </a:solidFill>
                <a:latin typeface="Inter"/>
              </a:rPr>
              <a:t>Q7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005840"/>
            <a:ext cx="11094415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0">
                <a:solidFill>
                  <a:srgbClr val="1F2937"/>
                </a:solidFill>
                <a:latin typeface="Noto Sans JP"/>
              </a:rPr>
              <a:t>「夫婦・パートナー」が最も多く 32.0%（982人中314人）。次いで「家族（子ども連れ）」20.2%。区分別では年代別の30〜40代で「家族（子ども連れ）」が 35.5%と、全体より約15ポイント高い。</a:t>
            </a:r>
          </a:p>
        </p:txBody>
      </p:sp>
      <p:pic>
        <p:nvPicPr>
          <p:cNvPr id="11" name="Picture 10" descr="table__card-Q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299" y="1783080"/>
            <a:ext cx="11055096" cy="425196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48640" y="6053328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出典: Q7。表の色は全体との差（橙＝高い、青＝低い。±5／±10 ポイント。n≥30 の区分のみ）。数値・n は表内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FFF7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8288"/>
            <a:ext cx="11094415" cy="237744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1">
                <a:solidFill>
                  <a:srgbClr val="F97316"/>
                </a:solidFill>
                <a:latin typeface="Noto Sans JP"/>
              </a:rPr>
              <a:t>サンプルデータ（架空）— 東京都サンプル市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来訪実態 ／ 集計・可視化: 株式会社DataBake ／ データ取得日 2026-09-21 ／ 集計日 2026-10-01 ／ v0.1.0（集計 2026-10-01）</a:t>
            </a:r>
          </a:p>
        </p:txBody>
      </p:sp>
      <p:pic>
        <p:nvPicPr>
          <p:cNvPr id="6" name="Picture 5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48640" y="347472"/>
            <a:ext cx="999713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200" b="1">
                <a:solidFill>
                  <a:srgbClr val="1F2937"/>
                </a:solidFill>
                <a:latin typeface="Noto Sans JP"/>
              </a:rPr>
              <a:t>交通手段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45775" y="411480"/>
            <a:ext cx="109728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0">
                <a:solidFill>
                  <a:srgbClr val="9CA3AF"/>
                </a:solidFill>
                <a:latin typeface="Inter"/>
              </a:rPr>
              <a:t>Q8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005840"/>
            <a:ext cx="11094415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1F2937"/>
                </a:solidFill>
                <a:latin typeface="Noto Sans JP"/>
              </a:rPr>
              <a:t>「自家用車」が最も多く 65.2%（982人中640人）。次いで「鉄道」39.5%。区分別ではエリア別のその他で「自家用車」が 38.4%と、全体より約27ポイント低い。</a:t>
            </a:r>
          </a:p>
        </p:txBody>
      </p:sp>
      <p:pic>
        <p:nvPicPr>
          <p:cNvPr id="11" name="Picture 10" descr="table__card-Q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090" y="1783080"/>
            <a:ext cx="11083515" cy="425196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48640" y="6053328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出典: Q8。表の色は全体との差（橙＝高い、青＝低い。±5／±10 ポイント。n≥30 の区分のみ）。数値・n は表内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FFF7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8288"/>
            <a:ext cx="11094415" cy="237744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1">
                <a:solidFill>
                  <a:srgbClr val="F97316"/>
                </a:solidFill>
                <a:latin typeface="Noto Sans JP"/>
              </a:rPr>
              <a:t>サンプルデータ（架空）— 東京都サンプル市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来訪実態 ／ 集計・可視化: 株式会社DataBake ／ データ取得日 2026-09-21 ／ 集計日 2026-10-01 ／ v0.1.0（集計 2026-10-01）</a:t>
            </a:r>
          </a:p>
        </p:txBody>
      </p:sp>
      <p:pic>
        <p:nvPicPr>
          <p:cNvPr id="6" name="Picture 5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48640" y="347472"/>
            <a:ext cx="999713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200" b="1">
                <a:solidFill>
                  <a:srgbClr val="1F2937"/>
                </a:solidFill>
                <a:latin typeface="Noto Sans JP"/>
              </a:rPr>
              <a:t>宿泊日数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45775" y="411480"/>
            <a:ext cx="109728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0">
                <a:solidFill>
                  <a:srgbClr val="9CA3AF"/>
                </a:solidFill>
                <a:latin typeface="Inter"/>
              </a:rPr>
              <a:t>Q9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005840"/>
            <a:ext cx="11094415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1F2937"/>
                </a:solidFill>
                <a:latin typeface="Noto Sans JP"/>
              </a:rPr>
              <a:t>「日帰り」が最も多く 38.9%（979人中381人）。次いで「1泊」36.0%。区分別ではエリア別のその他で「日帰り」が 11.6%と、全体より約27ポイント低い。</a:t>
            </a:r>
          </a:p>
        </p:txBody>
      </p:sp>
      <p:pic>
        <p:nvPicPr>
          <p:cNvPr id="11" name="Picture 10" descr="table__card-Q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090" y="1783080"/>
            <a:ext cx="11083515" cy="425196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48640" y="6053328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出典: Q9。表の色は全体との差（橙＝高い、青＝低い。±5／±10 ポイント。n≥30 の区分のみ）。数値・n は表内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FFF7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8288"/>
            <a:ext cx="11094415" cy="237744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1">
                <a:solidFill>
                  <a:srgbClr val="F97316"/>
                </a:solidFill>
                <a:latin typeface="Noto Sans JP"/>
              </a:rPr>
              <a:t>サンプルデータ（架空）— 東京都サンプル市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来訪実態 ／ 集計・可視化: 株式会社DataBake ／ データ取得日 2026-09-21 ／ 集計日 2026-10-01 ／ v0.1.0（集計 2026-10-01）</a:t>
            </a:r>
          </a:p>
        </p:txBody>
      </p:sp>
      <p:pic>
        <p:nvPicPr>
          <p:cNvPr id="6" name="Picture 5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48640" y="347472"/>
            <a:ext cx="999713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200" b="1">
                <a:solidFill>
                  <a:srgbClr val="1F2937"/>
                </a:solidFill>
                <a:latin typeface="Noto Sans JP"/>
              </a:rPr>
              <a:t>宿泊施設のタイプ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45775" y="411480"/>
            <a:ext cx="109728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0">
                <a:solidFill>
                  <a:srgbClr val="9CA3AF"/>
                </a:solidFill>
                <a:latin typeface="Inter"/>
              </a:rPr>
              <a:t>Q10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005840"/>
            <a:ext cx="11094415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1F2937"/>
                </a:solidFill>
                <a:latin typeface="Noto Sans JP"/>
              </a:rPr>
              <a:t>「ホテル」が最も多く 44.7%（584人中261人）。次いで「旅館」32.9%。区分別ではエリア別の関東（東京都以外）で「ホテル」が 29.6%と、全体より約15ポイント低い。</a:t>
            </a:r>
          </a:p>
        </p:txBody>
      </p:sp>
      <p:pic>
        <p:nvPicPr>
          <p:cNvPr id="11" name="Picture 10" descr="table__card-Q1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090" y="1783080"/>
            <a:ext cx="11083515" cy="425196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48640" y="6053328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出典: Q10。表の色は全体との差（橙＝高い、青＝低い。±5／±10 ポイント。n≥30 の区分のみ）。数値・n は表内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FFF7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8288"/>
            <a:ext cx="11094415" cy="237744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1">
                <a:solidFill>
                  <a:srgbClr val="F97316"/>
                </a:solidFill>
                <a:latin typeface="Noto Sans JP"/>
              </a:rPr>
              <a:t>サンプルデータ（架空）— 東京都サンプル市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来訪実態 ／ 集計・可視化: 株式会社DataBake ／ データ取得日 2026-09-21 ／ 集計日 2026-10-01 ／ v0.1.0（集計 2026-10-01）</a:t>
            </a:r>
          </a:p>
        </p:txBody>
      </p:sp>
      <p:pic>
        <p:nvPicPr>
          <p:cNvPr id="6" name="Picture 5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48640" y="347472"/>
            <a:ext cx="999713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200" b="1">
                <a:solidFill>
                  <a:srgbClr val="1F2937"/>
                </a:solidFill>
                <a:latin typeface="Noto Sans JP"/>
              </a:rPr>
              <a:t>市内消費額（一人あたり）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45775" y="411480"/>
            <a:ext cx="109728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0">
                <a:solidFill>
                  <a:srgbClr val="9CA3AF"/>
                </a:solidFill>
                <a:latin typeface="Inter"/>
              </a:rPr>
              <a:t>Q11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005840"/>
            <a:ext cx="11094415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0">
                <a:solidFill>
                  <a:srgbClr val="1F2937"/>
                </a:solidFill>
                <a:latin typeface="Noto Sans JP"/>
              </a:rPr>
              <a:t>「5,000〜9,999円」が最も多く 25.3%（969人中245人）。次いで「10,000〜19,999円」22.5%。区分別ではエリア別のその他で「5,000円未満」が 3.6%と、全体より約10ポイント低い。</a:t>
            </a:r>
          </a:p>
        </p:txBody>
      </p:sp>
      <p:pic>
        <p:nvPicPr>
          <p:cNvPr id="11" name="Picture 10" descr="table__card-Q1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134" y="1783080"/>
            <a:ext cx="10619427" cy="425196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48640" y="6053328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出典: Q11。表の色は全体との差（橙＝高い、青＝低い。±5／±10 ポイント。n≥30 の区分のみ）。数値・n は表内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FFF7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8288"/>
            <a:ext cx="11094415" cy="237744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1">
                <a:solidFill>
                  <a:srgbClr val="F97316"/>
                </a:solidFill>
                <a:latin typeface="Noto Sans JP"/>
              </a:rPr>
              <a:t>サンプルデータ（架空）— 東京都サンプル市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来訪実態 ／ 集計・可視化: 株式会社DataBake ／ データ取得日 2026-09-21 ／ 集計日 2026-10-01 ／ v0.1.0（集計 2026-10-01）</a:t>
            </a:r>
          </a:p>
        </p:txBody>
      </p:sp>
      <p:pic>
        <p:nvPicPr>
          <p:cNvPr id="6" name="Picture 5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48640" y="347472"/>
            <a:ext cx="999713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200" b="1">
                <a:solidFill>
                  <a:srgbClr val="1F2937"/>
                </a:solidFill>
                <a:latin typeface="Noto Sans JP"/>
              </a:rPr>
              <a:t>経験率（訪れた・体験したもの）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45775" y="411480"/>
            <a:ext cx="109728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0">
                <a:solidFill>
                  <a:srgbClr val="9CA3AF"/>
                </a:solidFill>
                <a:latin typeface="Inter"/>
              </a:rPr>
              <a:t>Q12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005840"/>
            <a:ext cx="11094415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1F2937"/>
                </a:solidFill>
                <a:latin typeface="Noto Sans JP"/>
              </a:rPr>
              <a:t>経験率が最も高いのは「サンプル城跡公園」 41.5%、最も低いのは「湖のカヤック」1.4%。区分別ではエリア別の関西で「温泉街」が 16.9%と、全体より約14ポイント低い。</a:t>
            </a:r>
          </a:p>
        </p:txBody>
      </p:sp>
      <p:pic>
        <p:nvPicPr>
          <p:cNvPr id="11" name="Picture 10" descr="table__card-Q1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2341" y="1783080"/>
            <a:ext cx="9667012" cy="425196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48640" y="6053328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出典: Q12。表の色は全体との差（橙＝高い、青＝低い。±5／±10 ポイント。n≥30 の区分のみ）。数値・n は表内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FFF7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8288"/>
            <a:ext cx="11094415" cy="237744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1">
                <a:solidFill>
                  <a:srgbClr val="F97316"/>
                </a:solidFill>
                <a:latin typeface="Noto Sans JP"/>
              </a:rPr>
              <a:t>サンプルデータ（架空）— 東京都サンプル市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評価 ／ 集計・可視化: 株式会社DataBake ／ データ取得日 2026-09-21 ／ 集計日 2026-10-01 ／ v0.1.0（集計 2026-10-01）</a:t>
            </a:r>
          </a:p>
        </p:txBody>
      </p:sp>
      <p:pic>
        <p:nvPicPr>
          <p:cNvPr id="6" name="Picture 5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256032"/>
            <a:ext cx="12191695" cy="6144768"/>
          </a:xfrm>
          <a:prstGeom prst="rect">
            <a:avLst/>
          </a:prstGeom>
          <a:solidFill>
            <a:srgbClr val="1F29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2743200"/>
            <a:ext cx="11094415" cy="10972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3600" b="1">
                <a:solidFill>
                  <a:srgbClr val="FFFFFF"/>
                </a:solidFill>
                <a:latin typeface="Noto Sans JP"/>
              </a:rPr>
              <a:t>評価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3749039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E7E5E4"/>
                </a:solidFill>
                <a:latin typeface="Noto Sans JP"/>
              </a:rPr>
              <a:t>各設問は「全体 → エリア別 → 年代別 → 来訪経験別」の固定順。図の中の n が分母。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FFF7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8288"/>
            <a:ext cx="11094415" cy="237744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1">
                <a:solidFill>
                  <a:srgbClr val="F97316"/>
                </a:solidFill>
                <a:latin typeface="Noto Sans JP"/>
              </a:rPr>
              <a:t>サンプルデータ（架空）— 東京都サンプル市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評価 ／ 集計・可視化: 株式会社DataBake ／ データ取得日 2026-09-21 ／ 集計日 2026-10-01 ／ v0.1.0（集計 2026-10-01）</a:t>
            </a:r>
          </a:p>
        </p:txBody>
      </p:sp>
      <p:pic>
        <p:nvPicPr>
          <p:cNvPr id="6" name="Picture 5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48640" y="347472"/>
            <a:ext cx="999713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200" b="1">
                <a:solidFill>
                  <a:srgbClr val="1F2937"/>
                </a:solidFill>
                <a:latin typeface="Noto Sans JP"/>
              </a:rPr>
              <a:t>満足度（コンテンツ別）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45775" y="411480"/>
            <a:ext cx="109728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0">
                <a:solidFill>
                  <a:srgbClr val="9CA3AF"/>
                </a:solidFill>
                <a:latin typeface="Inter"/>
              </a:rPr>
              <a:t>Q13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005840"/>
            <a:ext cx="11094415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1F2937"/>
                </a:solidFill>
                <a:latin typeface="Noto Sans JP"/>
              </a:rPr>
              <a:t>満足（とても満足＋やや満足）が最も高いのは「いちご狩り」 83.1%（n=77）。区分別では年代別の20代で「湖畔展望台」が 83.3%と、全体より約12ポイント高い。</a:t>
            </a:r>
          </a:p>
        </p:txBody>
      </p:sp>
      <p:pic>
        <p:nvPicPr>
          <p:cNvPr id="11" name="Picture 10" descr="table__card-Q1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2490" y="1783080"/>
            <a:ext cx="10026714" cy="425196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48640" y="6053328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出典: Q13。表の色は全体との差（橙＝高い、青＝低い。±5／±10 ポイント。n≥30 の区分のみ）。数値・n は表内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FFF7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8288"/>
            <a:ext cx="11094415" cy="237744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1">
                <a:solidFill>
                  <a:srgbClr val="F97316"/>
                </a:solidFill>
                <a:latin typeface="Noto Sans JP"/>
              </a:rPr>
              <a:t>サンプルデータ（架空）— 東京都サンプル市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評価 ／ 集計・可視化: 株式会社DataBake ／ データ取得日 2026-09-21 ／ 集計日 2026-10-01 ／ v0.1.0（集計 2026-10-01）</a:t>
            </a:r>
          </a:p>
        </p:txBody>
      </p:sp>
      <p:pic>
        <p:nvPicPr>
          <p:cNvPr id="6" name="Picture 5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48640" y="347472"/>
            <a:ext cx="999713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200" b="1">
                <a:solidFill>
                  <a:srgbClr val="1F2937"/>
                </a:solidFill>
                <a:latin typeface="Noto Sans JP"/>
              </a:rPr>
              <a:t>満足した点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45775" y="411480"/>
            <a:ext cx="109728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0">
                <a:solidFill>
                  <a:srgbClr val="9CA3AF"/>
                </a:solidFill>
                <a:latin typeface="Inter"/>
              </a:rPr>
              <a:t>Q14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005840"/>
            <a:ext cx="11094415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1F2937"/>
                </a:solidFill>
                <a:latin typeface="Noto Sans JP"/>
              </a:rPr>
              <a:t>「景色・自然」が最も多く 53.9%（977人中527人）。次いで「食事」45.5%。</a:t>
            </a:r>
          </a:p>
        </p:txBody>
      </p:sp>
      <p:pic>
        <p:nvPicPr>
          <p:cNvPr id="11" name="Picture 10" descr="table__card-Q1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090" y="1783080"/>
            <a:ext cx="11083515" cy="425196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48640" y="6053328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出典: Q14。表の色は全体との差（橙＝高い、青＝低い。±5／±10 ポイント。n≥30 の区分のみ）。数値・n は表内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FFF7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8288"/>
            <a:ext cx="11094415" cy="237744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1">
                <a:solidFill>
                  <a:srgbClr val="F97316"/>
                </a:solidFill>
                <a:latin typeface="Noto Sans JP"/>
              </a:rPr>
              <a:t>サンプルデータ（架空）— 東京都サンプル市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評価 ／ 集計・可視化: 株式会社DataBake ／ データ取得日 2026-09-21 ／ 集計日 2026-10-01 ／ v0.1.0（集計 2026-10-01）</a:t>
            </a:r>
          </a:p>
        </p:txBody>
      </p:sp>
      <p:pic>
        <p:nvPicPr>
          <p:cNvPr id="6" name="Picture 5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48640" y="347472"/>
            <a:ext cx="999713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200" b="1">
                <a:solidFill>
                  <a:srgbClr val="1F2937"/>
                </a:solidFill>
                <a:latin typeface="Noto Sans JP"/>
              </a:rPr>
              <a:t>不満・困った点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45775" y="411480"/>
            <a:ext cx="109728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0">
                <a:solidFill>
                  <a:srgbClr val="9CA3AF"/>
                </a:solidFill>
                <a:latin typeface="Inter"/>
              </a:rPr>
              <a:t>Q15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005840"/>
            <a:ext cx="11094415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1F2937"/>
                </a:solidFill>
                <a:latin typeface="Noto Sans JP"/>
              </a:rPr>
              <a:t>「交通の便」が最も多く 35.8%（985人中353人）。次いで「飲食店の選択肢」22.0%。区分別ではエリア別のその他で「交通の便」が 53.3%と、全体より約17ポイント高い。</a:t>
            </a:r>
          </a:p>
        </p:txBody>
      </p:sp>
      <p:pic>
        <p:nvPicPr>
          <p:cNvPr id="11" name="Picture 10" descr="table__card-Q1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134" y="1783080"/>
            <a:ext cx="10619427" cy="425196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48640" y="6053328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出典: Q15。表の色は全体との差（橙＝高い、青＝低い。±5／±10 ポイント。n≥30 の区分のみ）。数値・n は表内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FFF7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8288"/>
            <a:ext cx="11094415" cy="237744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1">
                <a:solidFill>
                  <a:srgbClr val="F97316"/>
                </a:solidFill>
                <a:latin typeface="Noto Sans JP"/>
              </a:rPr>
              <a:t>サンプルデータ（架空）— 東京都サンプル市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評価 ／ 集計・可視化: 株式会社DataBake ／ データ取得日 2026-09-21 ／ 集計日 2026-10-01 ／ v0.1.0（集計 2026-10-01）</a:t>
            </a:r>
          </a:p>
        </p:txBody>
      </p:sp>
      <p:pic>
        <p:nvPicPr>
          <p:cNvPr id="6" name="Picture 5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48640" y="347472"/>
            <a:ext cx="999713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200" b="1">
                <a:solidFill>
                  <a:srgbClr val="1F2937"/>
                </a:solidFill>
                <a:latin typeface="Noto Sans JP"/>
              </a:rPr>
              <a:t>再訪意向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45775" y="411480"/>
            <a:ext cx="109728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0">
                <a:solidFill>
                  <a:srgbClr val="9CA3AF"/>
                </a:solidFill>
                <a:latin typeface="Inter"/>
              </a:rPr>
              <a:t>Q16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005840"/>
            <a:ext cx="11094415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1F2937"/>
                </a:solidFill>
                <a:latin typeface="Noto Sans JP"/>
              </a:rPr>
              <a:t>「訪れたい（ぜひ＋機会があれば）」は 69.6%（985人中686人）。</a:t>
            </a:r>
          </a:p>
        </p:txBody>
      </p:sp>
      <p:pic>
        <p:nvPicPr>
          <p:cNvPr id="11" name="Picture 10" descr="table__card-Q1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2490" y="1783080"/>
            <a:ext cx="10026714" cy="425196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48640" y="6053328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出典: Q16。表の色は全体との差（橙＝高い、青＝低い。±5／±10 ポイント。n≥30 の区分のみ）。数値・n は表内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FFF7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8288"/>
            <a:ext cx="11094415" cy="237744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1">
                <a:solidFill>
                  <a:srgbClr val="F97316"/>
                </a:solidFill>
                <a:latin typeface="Noto Sans JP"/>
              </a:rPr>
              <a:t>サンプルデータ（架空）— 東京都サンプル市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情報・意向 ／ 集計・可視化: 株式会社DataBake ／ データ取得日 2026-09-21 ／ 集計日 2026-10-01 ／ v0.1.0（集計 2026-10-01）</a:t>
            </a:r>
          </a:p>
        </p:txBody>
      </p:sp>
      <p:pic>
        <p:nvPicPr>
          <p:cNvPr id="6" name="Picture 5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256032"/>
            <a:ext cx="12191695" cy="6144768"/>
          </a:xfrm>
          <a:prstGeom prst="rect">
            <a:avLst/>
          </a:prstGeom>
          <a:solidFill>
            <a:srgbClr val="1F29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2743200"/>
            <a:ext cx="11094415" cy="10972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3600" b="1">
                <a:solidFill>
                  <a:srgbClr val="FFFFFF"/>
                </a:solidFill>
                <a:latin typeface="Noto Sans JP"/>
              </a:rPr>
              <a:t>情報・意向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3749039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E7E5E4"/>
                </a:solidFill>
                <a:latin typeface="Noto Sans JP"/>
              </a:rPr>
              <a:t>各設問は「全体 → エリア別 → 年代別 → 来訪経験別」の固定順。図の中の n が分母。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FFF7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8288"/>
            <a:ext cx="11094415" cy="237744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1">
                <a:solidFill>
                  <a:srgbClr val="F97316"/>
                </a:solidFill>
                <a:latin typeface="Noto Sans JP"/>
              </a:rPr>
              <a:t>サンプルデータ（架空）— 東京都サンプル市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情報・意向 ／ 集計・可視化: 株式会社DataBake ／ データ取得日 2026-09-21 ／ 集計日 2026-10-01 ／ v0.1.0（集計 2026-10-01）</a:t>
            </a:r>
          </a:p>
        </p:txBody>
      </p:sp>
      <p:pic>
        <p:nvPicPr>
          <p:cNvPr id="6" name="Picture 5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48640" y="347472"/>
            <a:ext cx="999713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200" b="1">
                <a:solidFill>
                  <a:srgbClr val="1F2937"/>
                </a:solidFill>
                <a:latin typeface="Noto Sans JP"/>
              </a:rPr>
              <a:t>情報源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45775" y="411480"/>
            <a:ext cx="109728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0">
                <a:solidFill>
                  <a:srgbClr val="9CA3AF"/>
                </a:solidFill>
                <a:latin typeface="Inter"/>
              </a:rPr>
              <a:t>Q17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005840"/>
            <a:ext cx="11094415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0">
                <a:solidFill>
                  <a:srgbClr val="1F2937"/>
                </a:solidFill>
                <a:latin typeface="Noto Sans JP"/>
              </a:rPr>
              <a:t>「旅行予約サイト」が最も多く 44.9%（1,961人中880人）。次いで「SNS（Instagram等）」38.9%。区分別では年代別の20代で「SNS（Instagram等）」が 63.1%と、全体より約24ポイント高い。</a:t>
            </a:r>
          </a:p>
        </p:txBody>
      </p:sp>
      <p:pic>
        <p:nvPicPr>
          <p:cNvPr id="11" name="Picture 10" descr="table__card-Q1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6371" y="1783080"/>
            <a:ext cx="8798953" cy="425196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48640" y="6053328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出典: Q17。表の色は全体との差（橙＝高い、青＝低い。±5／±10 ポイント。n≥30 の区分のみ）。数値・n は表内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FFF7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8288"/>
            <a:ext cx="11094415" cy="237744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1">
                <a:solidFill>
                  <a:srgbClr val="F97316"/>
                </a:solidFill>
                <a:latin typeface="Noto Sans JP"/>
              </a:rPr>
              <a:t>サンプルデータ（架空）— 東京都サンプル市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情報・意向 ／ 集計・可視化: 株式会社DataBake ／ データ取得日 2026-09-21 ／ 集計日 2026-10-01 ／ v0.1.0（集計 2026-10-01）</a:t>
            </a:r>
          </a:p>
        </p:txBody>
      </p:sp>
      <p:pic>
        <p:nvPicPr>
          <p:cNvPr id="6" name="Picture 5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48640" y="347472"/>
            <a:ext cx="999713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200" b="1">
                <a:solidFill>
                  <a:srgbClr val="1F2937"/>
                </a:solidFill>
                <a:latin typeface="Noto Sans JP"/>
              </a:rPr>
              <a:t>訪れたい季節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45775" y="411480"/>
            <a:ext cx="109728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0">
                <a:solidFill>
                  <a:srgbClr val="9CA3AF"/>
                </a:solidFill>
                <a:latin typeface="Inter"/>
              </a:rPr>
              <a:t>Q18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005840"/>
            <a:ext cx="11094415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1F2937"/>
                </a:solidFill>
                <a:latin typeface="Noto Sans JP"/>
              </a:rPr>
              <a:t>「秋」が最も多く 31.5%（1,964人中619人）。次いで「春」26.5%。</a:t>
            </a:r>
          </a:p>
        </p:txBody>
      </p:sp>
      <p:pic>
        <p:nvPicPr>
          <p:cNvPr id="11" name="Picture 10" descr="table__card-Q1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8684" y="1783080"/>
            <a:ext cx="9434327" cy="425196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48640" y="6053328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出典: Q18。表の色は全体との差（橙＝高い、青＝低い。±5／±10 ポイント。n≥30 の区分のみ）。数値・n は表内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FFF7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8288"/>
            <a:ext cx="11094415" cy="237744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1">
                <a:solidFill>
                  <a:srgbClr val="F97316"/>
                </a:solidFill>
                <a:latin typeface="Noto Sans JP"/>
              </a:rPr>
              <a:t>サンプルデータ（架空）— 東京都サンプル市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情報・意向 ／ 集計・可視化: 株式会社DataBake ／ データ取得日 2026-09-21 ／ 集計日 2026-10-01 ／ v0.1.0（集計 2026-10-01）</a:t>
            </a:r>
          </a:p>
        </p:txBody>
      </p:sp>
      <p:pic>
        <p:nvPicPr>
          <p:cNvPr id="6" name="Picture 5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48640" y="347472"/>
            <a:ext cx="999713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200" b="1">
                <a:solidFill>
                  <a:srgbClr val="1F2937"/>
                </a:solidFill>
                <a:latin typeface="Noto Sans JP"/>
              </a:rPr>
              <a:t>来訪の条件（未訪問者）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45775" y="411480"/>
            <a:ext cx="109728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0">
                <a:solidFill>
                  <a:srgbClr val="9CA3AF"/>
                </a:solidFill>
                <a:latin typeface="Inter"/>
              </a:rPr>
              <a:t>Q19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005840"/>
            <a:ext cx="11094415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0">
                <a:solidFill>
                  <a:srgbClr val="1F2937"/>
                </a:solidFill>
                <a:latin typeface="Noto Sans JP"/>
              </a:rPr>
              <a:t>「交通の便がよくなる」が最も多く 46.6%（979人中456人）。次いで「割引・キャンペーンがある」37.7%。区分別では年代別の20代で「割引・キャンペーンがある」が 56.6%と、全体より約19ポイント高い。</a:t>
            </a:r>
          </a:p>
        </p:txBody>
      </p:sp>
      <p:pic>
        <p:nvPicPr>
          <p:cNvPr id="11" name="Picture 10" descr="table__card-Q1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134" y="1783080"/>
            <a:ext cx="10619427" cy="425196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48640" y="6053328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出典: Q19。表の色は全体との差（橙＝高い、青＝低い。±5／±10 ポイント。n≥30 の区分のみ）。数値・n は表内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FFF7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8288"/>
            <a:ext cx="11094415" cy="237744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1">
                <a:solidFill>
                  <a:srgbClr val="F97316"/>
                </a:solidFill>
                <a:latin typeface="Noto Sans JP"/>
              </a:rPr>
              <a:t>サンプルデータ（架空）— 東京都サンプル市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四象限 ／ 集計・可視化: 株式会社DataBake ／ データ取得日 2026-09-21 ／ 集計日 2026-10-01 ／ v0.1.0（集計 2026-10-01）</a:t>
            </a:r>
          </a:p>
        </p:txBody>
      </p:sp>
      <p:pic>
        <p:nvPicPr>
          <p:cNvPr id="6" name="Picture 5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256032"/>
            <a:ext cx="12191695" cy="6144768"/>
          </a:xfrm>
          <a:prstGeom prst="rect">
            <a:avLst/>
          </a:prstGeom>
          <a:solidFill>
            <a:srgbClr val="1F29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2743200"/>
            <a:ext cx="11094415" cy="10972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3600" b="1">
                <a:solidFill>
                  <a:srgbClr val="FFFFFF"/>
                </a:solidFill>
                <a:latin typeface="Noto Sans JP"/>
              </a:rPr>
              <a:t>四象限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3749039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E7E5E4"/>
                </a:solidFill>
                <a:latin typeface="Noto Sans JP"/>
              </a:rPr>
              <a:t>各設問は「全体 → エリア別 → 年代別 → 来訪経験別」の固定順。図の中の n が分母。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FFF7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8288"/>
            <a:ext cx="11094415" cy="237744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1">
                <a:solidFill>
                  <a:srgbClr val="F97316"/>
                </a:solidFill>
                <a:latin typeface="Noto Sans JP"/>
              </a:rPr>
              <a:t>サンプルデータ（架空）— 東京都サンプル市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四象限 ／ 集計・可視化: 株式会社DataBake ／ データ取得日 2026-09-21 ／ 集計日 2026-10-01 ／ v0.1.0（集計 2026-10-01）</a:t>
            </a:r>
          </a:p>
        </p:txBody>
      </p:sp>
      <p:pic>
        <p:nvPicPr>
          <p:cNvPr id="6" name="Picture 5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48640" y="347472"/>
            <a:ext cx="999713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200" b="1">
                <a:solidFill>
                  <a:srgbClr val="1F2937"/>
                </a:solidFill>
                <a:latin typeface="Noto Sans JP"/>
              </a:rPr>
              <a:t>認知度 × 興味度（全体）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45775" y="411480"/>
            <a:ext cx="109728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0">
                <a:solidFill>
                  <a:srgbClr val="9CA3AF"/>
                </a:solidFill>
                <a:latin typeface="Inter"/>
              </a:rPr>
              <a:t>Q1×Q2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005840"/>
            <a:ext cx="11094415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1F2937"/>
                </a:solidFill>
                <a:latin typeface="Noto Sans JP"/>
              </a:rPr>
              <a:t>「知られていないが興味は高い」は 4 件：「湖畔展望台」、「花の丘公園」、「温泉街」、「朝市の海鮮丼」。基準線は認知度・興味度とも 50%（固定）。</a:t>
            </a:r>
          </a:p>
        </p:txBody>
      </p:sp>
      <p:pic>
        <p:nvPicPr>
          <p:cNvPr id="11" name="Picture 10" descr="legend__card-quadra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783080"/>
            <a:ext cx="6760845" cy="640080"/>
          </a:xfrm>
          <a:prstGeom prst="rect">
            <a:avLst/>
          </a:prstGeom>
        </p:spPr>
      </p:pic>
      <p:pic>
        <p:nvPicPr>
          <p:cNvPr id="12" name="Picture 11" descr="quadran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2647" y="2514600"/>
            <a:ext cx="5486400" cy="352044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48640" y="6053328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出典: Q1×Q2。横軸＝認知度、縦軸＝興味度（いずれも%）。基準線は固定。数値表は HTML 報告書と Excel に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FFF7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8288"/>
            <a:ext cx="11094415" cy="237744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1">
                <a:solidFill>
                  <a:srgbClr val="F97316"/>
                </a:solidFill>
                <a:latin typeface="Noto Sans JP"/>
              </a:rPr>
              <a:t>サンプルデータ（架空）— 東京都サンプル市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四象限 ／ 集計・可視化: 株式会社DataBake ／ データ取得日 2026-09-21 ／ 集計日 2026-10-01 ／ v0.1.0（集計 2026-10-01）</a:t>
            </a:r>
          </a:p>
        </p:txBody>
      </p:sp>
      <p:pic>
        <p:nvPicPr>
          <p:cNvPr id="6" name="Picture 5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48640" y="347472"/>
            <a:ext cx="999713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200" b="1">
                <a:solidFill>
                  <a:srgbClr val="1F2937"/>
                </a:solidFill>
                <a:latin typeface="Noto Sans JP"/>
              </a:rPr>
              <a:t>認知度 × 興味度（エリア別）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45775" y="411480"/>
            <a:ext cx="109728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0">
                <a:solidFill>
                  <a:srgbClr val="9CA3AF"/>
                </a:solidFill>
                <a:latin typeface="Inter"/>
              </a:rPr>
              <a:t>Q1×Q2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005840"/>
            <a:ext cx="11094415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1F2937"/>
                </a:solidFill>
                <a:latin typeface="Noto Sans JP"/>
              </a:rPr>
              <a:t>「知られていないが興味は高い」の件数: 東京都 3 件、関東（東京都以外） 4 件、東海 3 件、関西 4 件、その他 4 件。</a:t>
            </a:r>
          </a:p>
        </p:txBody>
      </p:sp>
      <p:pic>
        <p:nvPicPr>
          <p:cNvPr id="11" name="Picture 10" descr="quadrant__are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5207" y="1783080"/>
            <a:ext cx="5821280" cy="425196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48640" y="6053328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出典: Q1×Q2。横軸＝認知度、縦軸＝興味度（いずれも%）。基準線は固定。数値表は HTML 報告書と Excel に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FFF7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8288"/>
            <a:ext cx="11094415" cy="237744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1">
                <a:solidFill>
                  <a:srgbClr val="F97316"/>
                </a:solidFill>
                <a:latin typeface="Noto Sans JP"/>
              </a:rPr>
              <a:t>サンプルデータ（架空）— 東京都サンプル市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四象限 ／ 集計・可視化: 株式会社DataBake ／ データ取得日 2026-09-21 ／ 集計日 2026-10-01 ／ v0.1.0（集計 2026-10-01）</a:t>
            </a:r>
          </a:p>
        </p:txBody>
      </p:sp>
      <p:pic>
        <p:nvPicPr>
          <p:cNvPr id="6" name="Picture 5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48640" y="347472"/>
            <a:ext cx="999713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200" b="1">
                <a:solidFill>
                  <a:srgbClr val="1F2937"/>
                </a:solidFill>
                <a:latin typeface="Noto Sans JP"/>
              </a:rPr>
              <a:t>認知度 × 興味度（年代別）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45775" y="411480"/>
            <a:ext cx="109728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0">
                <a:solidFill>
                  <a:srgbClr val="9CA3AF"/>
                </a:solidFill>
                <a:latin typeface="Inter"/>
              </a:rPr>
              <a:t>Q1×Q2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005840"/>
            <a:ext cx="11094415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1F2937"/>
                </a:solidFill>
                <a:latin typeface="Noto Sans JP"/>
              </a:rPr>
              <a:t>「知られていないが興味は高い」の件数: 20代 5 件、30〜40代 4 件、50代以上 5 件。</a:t>
            </a:r>
          </a:p>
        </p:txBody>
      </p:sp>
      <p:pic>
        <p:nvPicPr>
          <p:cNvPr id="11" name="Picture 10" descr="quadrant__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617" y="1783080"/>
            <a:ext cx="10902461" cy="425196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48640" y="6053328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出典: Q1×Q2。横軸＝認知度、縦軸＝興味度（いずれも%）。基準線は固定。数値表は HTML 報告書と Excel に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FFF7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8288"/>
            <a:ext cx="11094415" cy="237744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1">
                <a:solidFill>
                  <a:srgbClr val="F97316"/>
                </a:solidFill>
                <a:latin typeface="Noto Sans JP"/>
              </a:rPr>
              <a:t>サンプルデータ（架空）— 東京都サンプル市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四象限 ／ 集計・可視化: 株式会社DataBake ／ データ取得日 2026-09-21 ／ 集計日 2026-10-01 ／ v0.1.0（集計 2026-10-01）</a:t>
            </a:r>
          </a:p>
        </p:txBody>
      </p:sp>
      <p:pic>
        <p:nvPicPr>
          <p:cNvPr id="6" name="Picture 5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48640" y="347472"/>
            <a:ext cx="999713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200" b="1">
                <a:solidFill>
                  <a:srgbClr val="1F2937"/>
                </a:solidFill>
                <a:latin typeface="Noto Sans JP"/>
              </a:rPr>
              <a:t>認知度 × 興味度（来訪経験別）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45775" y="411480"/>
            <a:ext cx="109728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0">
                <a:solidFill>
                  <a:srgbClr val="9CA3AF"/>
                </a:solidFill>
                <a:latin typeface="Inter"/>
              </a:rPr>
              <a:t>Q1×Q2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005840"/>
            <a:ext cx="11094415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1F2937"/>
                </a:solidFill>
                <a:latin typeface="Noto Sans JP"/>
              </a:rPr>
              <a:t>「知られていないが興味は高い」の件数: 来訪経験あり 2 件、来訪経験なし 3 件。</a:t>
            </a:r>
          </a:p>
        </p:txBody>
      </p:sp>
      <p:pic>
        <p:nvPicPr>
          <p:cNvPr id="11" name="Picture 10" descr="quadrant__visi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7467" y="1783080"/>
            <a:ext cx="7916760" cy="425196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48640" y="6053328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出典: Q1×Q2。横軸＝認知度、縦軸＝興味度（いずれも%）。基準線は固定。数値表は HTML 報告書と Excel に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