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56032"/>
            <a:ext cx="12191695" cy="201168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6400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280"/>
                </a:solidFill>
                <a:latin typeface="Noto Sans JP"/>
              </a:rPr>
              <a:t>調査報告書（サンプル・架空データ）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005840"/>
            <a:ext cx="11094415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1F2937"/>
                </a:solidFill>
                <a:latin typeface="Noto Sans JP"/>
              </a:rPr>
              <a:t>東京都サンプル市 観光基礎マーケティング調査（サンプル）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74320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実施主体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274320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東京都サンプル市 観光協会（架空）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127248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集計・可視化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3127248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株式会社DataBake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511296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調査期間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511296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2026年9月1日〜9月7日（架空）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895344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データ取得日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7440" y="3895344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2026-09-21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279392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集計日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7440" y="4279392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2026-10-01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66344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466344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v0.1.0（集計 2026-10-01）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212080"/>
            <a:ext cx="1109441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F97316"/>
                </a:solidFill>
                <a:latin typeface="Noto Sans JP"/>
              </a:rPr>
              <a:t>本資料の回答データは架空のサンプルデータです。実在の地域・施設・人物とは関係ありません。</a:t>
            </a:r>
          </a:p>
        </p:txBody>
      </p:sp>
      <p:pic>
        <p:nvPicPr>
          <p:cNvPr id="23" name="Picture 22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5394960"/>
            <a:ext cx="182880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調査概要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調査概要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645920"/>
            <a:ext cx="6583680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・調査方法: Webパネル調査（調査会社モニター。スクリーニング調査で来訪経験を把握し、本調査を割付回収）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・調査期間: 2026年9月1日〜9月7日（架空）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・対象: 東京都サンプル市への来訪が想定される5エリア（東京都・関東（東京都以外）・東海・関西・その他）在住の20〜69歳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・割付: エリア5 × 年代3 × 性別2 × 来訪経験2 ＝ 60セル（各セル目標 33〜34）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・回収の内訳: スクリーニング 30,000 ／ 本調査回収 2,000 ／ 有効 2,000 ／ 無効 0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・推計: しない（割付回収した回答者の構成をそのまま示す。ウェイトバック・母集団推計・信頼区間は出さない）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0" y="1645920"/>
            <a:ext cx="4236415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軸（全設問に共通）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・エリア別: 東京都 399人／関東（東京都以外） 402人／東海 401人／関西 399人／その他 399人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・年代別: 20代 666人／30〜40代 665人／50代以上 669人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・来訪経験別: 来訪経験あり 997人／来訪経験なし 1,003人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/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n の扱い（表示制御）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・1〜4: n&lt;5 のため非表示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・5〜9: n&lt;10 のため件数のみ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・10〜29: 参考値（n&lt;30）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・30 以上: 通常表示（代表性は保証しない）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回答者の内訳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回答者の内訳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table__numb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42066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構成比＝有効回答に対する割合。割付回収のため母集団の分布ではない。推計・ウェイトなし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結果のまとめ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調査結果のポイント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50876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Noto Sans JP"/>
              </a:rPr>
              <a:t>主要 5 点＝四象限の結果と、全体との差が大きかった順（自動選定）。今回の回答者での値（推計なし）。公開前に人が選び直し・確認する。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01168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01168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196596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「知られていないが興味は高い」は 4 件：「湖畔展望台」、「花の丘公園」、「温泉街」、「朝市の海鮮丼」。基準線は認知度・興味度とも 50%（固定）。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83464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283464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278892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「日帰り」が最も多く 38.9%（979人中381人）。次いで「1泊」36.0%。区分別ではエリア別のその他で「日帰り」が 11.6%と、全体より約27ポイント低い。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65760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65760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361188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「自家用車」が最も多く 65.2%（982人中640人）。次いで「鉄道」39.5%。区分別ではエリア別のその他で「自家用車」が 38.4%と、全体より約27ポイント低い。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48056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448056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443484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認知度が最も高いのは「サンプル城跡公園」 54.8%、最も低いのは「湖のカヤック」14.1%。区分別では来訪経験別の来訪経験ありで「サンプル城跡公園」が 75.9%と、全体より約21ポイント高い。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530352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30352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25780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「温泉がある」が最も多く 39.4%（1,961人中772人）。次いで「自然が豊か」35.1%。区分別では来訪経験別の来訪経験ありで「温泉がある」が 56.8%と、全体より約17ポイント高い。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興味度（全体）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Q1×Q2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「知られていないが興味は高い」は 4 件：「湖畔展望台」、「花の丘公園」、「温泉街」、「朝市の海鮮丼」。基準線は認知度・興味度とも 50%（固定）。</a:t>
            </a:r>
          </a:p>
        </p:txBody>
      </p:sp>
      <p:pic>
        <p:nvPicPr>
          <p:cNvPr id="11" name="Picture 10" descr="legend__card-quadra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760845" cy="640080"/>
          </a:xfrm>
          <a:prstGeom prst="rect">
            <a:avLst/>
          </a:prstGeom>
        </p:spPr>
      </p:pic>
      <p:pic>
        <p:nvPicPr>
          <p:cNvPr id="12" name="Picture 11" descr="quadra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647" y="2514600"/>
            <a:ext cx="5486400" cy="35204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Q1×Q2。横軸＝認知度、縦軸＝興味度（いずれも%）。基準線は固定。数値表は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宿泊日数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Q9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「日帰り」が最も多く 38.9%（979人中381人）。次いで「1泊」36.0%。区分別ではエリア別のその他で「日帰り」が 11.6%と、全体より約27ポイント低い。</a:t>
            </a:r>
          </a:p>
        </p:txBody>
      </p:sp>
      <p:pic>
        <p:nvPicPr>
          <p:cNvPr id="11" name="Picture 10" descr="table__card-Q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Q9。表の色は全体との差（橙＝高い、青＝低い。±5／±10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来訪実態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交通手段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Q8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「自家用車」が最も多く 65.2%（982人中640人）。次いで「鉄道」39.5%。区分別ではエリア別のその他で「自家用車」が 38.4%と、全体より約27ポイント低い。</a:t>
            </a:r>
          </a:p>
        </p:txBody>
      </p:sp>
      <p:pic>
        <p:nvPicPr>
          <p:cNvPr id="11" name="Picture 10" descr="table__card-Q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90" y="1783080"/>
            <a:ext cx="11083515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Q8。表の色は全体との差（橙＝高い、青＝低い。±5／±10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認知・興味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認知度（知っているもの）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認知度が最も高いのは「サンプル城跡公園」 54.8%、最も低いのは「湖のカヤック」14.1%。区分別では来訪経験別の来訪経験ありで「サンプル城跡公園」が 75.9%と、全体より約21ポイント高い。</a:t>
            </a:r>
          </a:p>
        </p:txBody>
      </p:sp>
      <p:pic>
        <p:nvPicPr>
          <p:cNvPr id="11" name="Picture 10" descr="table__card-Q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794" y="1783080"/>
            <a:ext cx="8388107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認知・興味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市のイメージ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Q3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「温泉がある」が最も多く 39.4%（1,961人中772人）。次いで「自然が豊か」35.1%。区分別では来訪経験別の来訪経験ありで「温泉がある」が 56.8%と、全体より約17ポイント高い。</a:t>
            </a:r>
          </a:p>
        </p:txBody>
      </p:sp>
      <p:pic>
        <p:nvPicPr>
          <p:cNvPr id="11" name="Picture 10" descr="table__card-Q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331" y="1783080"/>
            <a:ext cx="8781033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Q3。表の色は全体との差（橙＝高い、青＝低い。±5／±10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興味度（来訪経験別）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Q1×Q2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「知られていないが興味は高い」の件数: 来訪経験あり 2 件、来訪経験なし 3 件。</a:t>
            </a:r>
          </a:p>
        </p:txBody>
      </p:sp>
      <p:pic>
        <p:nvPicPr>
          <p:cNvPr id="11" name="Picture 10" descr="quadrant__vis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467" y="1783080"/>
            <a:ext cx="7916760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Q1×Q2。横軸＝認知度、縦軸＝興味度（いずれも%）。基準線は固定。数値表は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言えること・言えないこと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この調査で言えること・言えないこと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645920"/>
            <a:ext cx="5394960" cy="4206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言えること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・割付回収した回答者における認知・興味・来訪実態・評価の分布と、3軸間の差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645920"/>
            <a:ext cx="5425135" cy="4206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言えないこと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・各エリアの住民全体の認知率（母集団推計をしていない）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・来訪の因果（興味が高いから来たのか、来たから興味が高いのか）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・消費額の平均（上限開放区間のため）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/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誤解を避けたいこと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・本データが架空のサンプルであること（全ページに注記）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・n&lt;30 のセルの割合を全体の傾向として読ませないこと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・「興味が高い」を「来訪意向が高い」と読み替えないこと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8288"/>
            <a:ext cx="11094415" cy="23774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1">
                <a:solidFill>
                  <a:srgbClr val="F97316"/>
                </a:solidFill>
                <a:latin typeface="Noto Sans JP"/>
              </a:rPr>
              <a:t>サンプルデータ（架空）— 東京都サンプル市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付録 ／ 集計・可視化: 株式会社DataBake ／ データ取得日 2026-09-21 ／ 集計日 2026-10-01 ／ v0.1.0（集計 2026-10-01）</a:t>
            </a:r>
          </a:p>
        </p:txBody>
      </p:sp>
      <p:pic>
        <p:nvPicPr>
          <p:cNvPr id="6" name="Picture 5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集計方法と注意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645920"/>
            <a:ext cx="11094415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・割合の分母は各設問の有効回答者（n_analysis）。無回答は分母から除き、人数を別に示す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・複数回答は回答者割合（合計は 100% を超える）。クロスは横%（行＝軸区分）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・上限開放区間（例: 50,000円以上）から平均は算出しない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・推計・ウェイトバック・信頼区間・検定は行わない（実態調査）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・n が少ないセルは表示を制御（1〜4 非表示／5〜9 件数のみ／10〜29 参考値）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・本 PPTX の図と数字は HTML 報告書と同じ集計値（aggregates.json）から生成。PPTX 側で再集計していない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・Excel（tokyo-sample-city-2026_集計.xlsx）の集計セルは数式で残し、独立再計算と全セル一致を確認済み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・元データ SHA256: raw 92754eed28e3c21f… ／ clean 0cf580e9eb3d7e82…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